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6"/>
  </p:notesMasterIdLst>
  <p:sldIdLst>
    <p:sldId id="280" r:id="rId2"/>
    <p:sldId id="279" r:id="rId3"/>
    <p:sldId id="257" r:id="rId4"/>
    <p:sldId id="258" r:id="rId5"/>
    <p:sldId id="259" r:id="rId6"/>
    <p:sldId id="271" r:id="rId7"/>
    <p:sldId id="272" r:id="rId8"/>
    <p:sldId id="273" r:id="rId9"/>
    <p:sldId id="260" r:id="rId10"/>
    <p:sldId id="261" r:id="rId11"/>
    <p:sldId id="277" r:id="rId12"/>
    <p:sldId id="262" r:id="rId13"/>
    <p:sldId id="263" r:id="rId14"/>
    <p:sldId id="274" r:id="rId15"/>
    <p:sldId id="278" r:id="rId16"/>
    <p:sldId id="275" r:id="rId17"/>
    <p:sldId id="264" r:id="rId18"/>
    <p:sldId id="265" r:id="rId19"/>
    <p:sldId id="266" r:id="rId20"/>
    <p:sldId id="276" r:id="rId21"/>
    <p:sldId id="267" r:id="rId22"/>
    <p:sldId id="268" r:id="rId23"/>
    <p:sldId id="269" r:id="rId24"/>
    <p:sldId id="270" r:id="rId25"/>
  </p:sldIdLst>
  <p:sldSz cx="12192000" cy="6858000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бунова Светлана Сергеевна" initials="ГСС" lastIdx="2" clrIdx="0">
    <p:extLst>
      <p:ext uri="{19B8F6BF-5375-455C-9EA6-DF929625EA0E}">
        <p15:presenceInfo xmlns:p15="http://schemas.microsoft.com/office/powerpoint/2012/main" userId="S-1-5-21-1715567821-764733703-682003330-112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FD01E-ADED-47FA-A19D-9DCD51891A1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751219"/>
            <a:ext cx="544068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7035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1" y="9377317"/>
            <a:ext cx="2947035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1DDB8-B586-4480-BD2F-963C003F2C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62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1DDB8-B586-4480-BD2F-963C003F2CF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69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125" y="750888"/>
            <a:ext cx="6578600" cy="3702050"/>
          </a:xfrm>
          <a:solidFill>
            <a:srgbClr val="FFFFFF"/>
          </a:solidFill>
          <a:ln/>
        </p:spPr>
      </p:sp>
      <p:sp>
        <p:nvSpPr>
          <p:cNvPr id="96259" name="Rectangle 2"/>
          <p:cNvSpPr txBox="1"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marL="228600" indent="-228600"/>
            <a:endParaRPr lang="ru-RU" alt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98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1DDB8-B586-4480-BD2F-963C003F2CF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56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1DDB8-B586-4480-BD2F-963C003F2CF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78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1DDB8-B586-4480-BD2F-963C003F2CF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787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1DDB8-B586-4480-BD2F-963C003F2CF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22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1DDB8-B586-4480-BD2F-963C003F2CF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339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79AEB-12F7-4D0D-A376-9F0B4B6F82C0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057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E46FB-E8FF-41F3-90A6-2BBDE9D04A43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28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9CE19-4C6C-477C-9279-F3A9AC361AD7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25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4685F-A500-49DF-BB47-11F7A1EC99E0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86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08F9E-FC72-445E-A23C-CE03F89C9603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259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5FE38-6BDB-424D-BD6D-225E7B9A827B}" type="datetime1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627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3AD1C-1173-44ED-8AF4-559EB2A3F86E}" type="datetime1">
              <a:rPr lang="ru-RU" smtClean="0"/>
              <a:t>18.02.2020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8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2BB63-C661-46C0-AFF2-965A6B2F631E}" type="datetime1">
              <a:rPr lang="ru-RU" smtClean="0"/>
              <a:t>18.02.2020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65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1ED57-AD4E-4ED7-9ACD-D1953F30410C}" type="datetime1">
              <a:rPr lang="ru-RU" smtClean="0"/>
              <a:t>18.02.2020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97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6005B-130C-4C18-9E27-5731516042B4}" type="datetime1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85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2F3C7-802C-4926-9BA8-441F8C3DA079}" type="datetime1">
              <a:rPr lang="ru-RU" smtClean="0"/>
              <a:t>18.02.2020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62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86CB2-B9F0-4C5A-AEE7-3183069C936B}" type="datetime1">
              <a:rPr lang="ru-RU" smtClean="0"/>
              <a:t>18.02.2020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28FB3-DDDF-438F-BE1C-D0F4C74997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60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imgres?imgurl=http://mabijoux.ru/thumb.php?file%3D/uploads/news/gerb.jpg%26x_width%3D200&amp;imgrefurl=http://mabijoux.ru/index.php?id%3D108%26doc%3Dobmen_i_vozvrat_tovara_&amp;usg=__ereixm73eMXgaonRHiX_8NC16Ps=&amp;h=243&amp;w=200&amp;sz=21&amp;hl=ru&amp;start=284&amp;zoom=1&amp;tbnid=r5RSwiRokChIFM:&amp;tbnh=110&amp;tbnw=91&amp;ei=p4UdTseADYmDOo6UpZ0J&amp;prev=/search?q%3D%D0%BA%D0%B0%D1%80%D1%82%D0%B8%D0%BD%D0%BA%D0%B0%2B%D1%84%D0%B5%D0%B4%D0%B5%D1%80%D0%B0%D0%BB%D1%8C%D0%BD%D1%8B%D0%B9%2B%D0%B7%D0%B0%D0%BA%D0%BE%D0%BD%2B52%26start%3D280%26hl%3Dru%26newwindow%3D1%26sa%3DN%26rlz%3D1T4ADFA_ruRU400RU400%26tbm%3Disch%26prmd%3Divns&amp;itbs=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9902" y="1251284"/>
            <a:ext cx="1018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52013" y="99150"/>
            <a:ext cx="10876547" cy="6147413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dirty="0" smtClean="0">
                <a:solidFill>
                  <a:schemeClr val="accent1">
                    <a:lumMod val="50000"/>
                  </a:schemeClr>
                </a:solidFill>
                <a:latin typeface="Impact" panose="020B0806030902050204" pitchFamily="34" charset="0"/>
              </a:rPr>
              <a:t>ОСОБЕННОСТИ  ПРОДАЖИ  ТОВАРОВ  В  ИНТЕРНЕТ-МАГАЗИНАХ</a:t>
            </a:r>
          </a:p>
        </p:txBody>
      </p:sp>
    </p:spTree>
    <p:extLst>
      <p:ext uri="{BB962C8B-B14F-4D97-AF65-F5344CB8AC3E}">
        <p14:creationId xmlns:p14="http://schemas.microsoft.com/office/powerpoint/2010/main" val="408785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817" y="0"/>
            <a:ext cx="10515600" cy="975445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Информация о товаре – потребительские свойства товара, срок службы/срок годности, гарантийный срок 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94" y="132768"/>
            <a:ext cx="975445" cy="9754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3610" y="1734800"/>
            <a:ext cx="4727714" cy="4702106"/>
          </a:xfrm>
          <a:prstGeom prst="rect">
            <a:avLst/>
          </a:prstGeom>
          <a:effectLst>
            <a:innerShdw blurRad="152400">
              <a:srgbClr val="00B050"/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541" y="825877"/>
            <a:ext cx="1194920" cy="743776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7437120" y="825877"/>
            <a:ext cx="940526" cy="550077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584960" y="6428807"/>
            <a:ext cx="9633457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543" y="1240982"/>
            <a:ext cx="3127519" cy="4938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5185" y="1240981"/>
            <a:ext cx="2859272" cy="4938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7971" y="1743552"/>
            <a:ext cx="5838825" cy="4685255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0560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002055" y="6356350"/>
            <a:ext cx="8941869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261" y="1761423"/>
            <a:ext cx="5470895" cy="4527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77954" y="182880"/>
            <a:ext cx="71900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Информация о цене товара  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472" y="96254"/>
            <a:ext cx="725146" cy="7251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3540" y="1761423"/>
            <a:ext cx="5925954" cy="4527550"/>
          </a:xfrm>
          <a:prstGeom prst="rect">
            <a:avLst/>
          </a:prstGeom>
          <a:effectLst>
            <a:innerShdw blurRad="114300">
              <a:srgbClr val="00B050"/>
            </a:innerShdw>
          </a:effec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4389120" y="832652"/>
            <a:ext cx="1089221" cy="717015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7286323" y="846704"/>
            <a:ext cx="1039530" cy="783537"/>
          </a:xfrm>
          <a:prstGeom prst="straightConnector1">
            <a:avLst/>
          </a:prstGeom>
          <a:ln w="349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12269" y="1260909"/>
            <a:ext cx="308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 доступна для потребителя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66484" y="1260909"/>
            <a:ext cx="3003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Доступна для потребителя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788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212" y="125128"/>
            <a:ext cx="10515600" cy="108536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Насторожённость должны вызывать: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- необоснованно низкая цена на товар, </a:t>
            </a:r>
            <a:b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- «горящие скидки» и акции  «только сейчас»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293" y="192504"/>
            <a:ext cx="1164658" cy="11646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0632" y="1883606"/>
            <a:ext cx="5335437" cy="4578953"/>
          </a:xfrm>
          <a:prstGeom prst="rect">
            <a:avLst/>
          </a:prstGeom>
          <a:effectLst>
            <a:innerShdw blurRad="165100">
              <a:srgbClr val="00B05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53" y="1883607"/>
            <a:ext cx="6077009" cy="4578953"/>
          </a:xfrm>
          <a:prstGeom prst="rect">
            <a:avLst/>
          </a:prstGeom>
          <a:effectLst>
            <a:innerShdw blurRad="177800">
              <a:srgbClr val="FF0000"/>
            </a:inn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075" y="1282184"/>
            <a:ext cx="1121761" cy="74377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6806" y="1282184"/>
            <a:ext cx="1194920" cy="743776"/>
          </a:xfrm>
          <a:prstGeom prst="rect">
            <a:avLst/>
          </a:prstGeom>
        </p:spPr>
      </p:pic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2055185" y="6462559"/>
            <a:ext cx="9413966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387977" y="1455413"/>
            <a:ext cx="37629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Цена товара на достоверном сайте 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2152" y="1455413"/>
            <a:ext cx="3974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Цена товара на недостоверном сайте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2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5664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Информация о порядке оплаты товара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558" y="56127"/>
            <a:ext cx="744396" cy="7443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5" y="1258070"/>
            <a:ext cx="5391797" cy="5245769"/>
          </a:xfrm>
          <a:prstGeom prst="rect">
            <a:avLst/>
          </a:prstGeom>
          <a:effectLst>
            <a:innerShdw blurRad="165100">
              <a:srgbClr val="FF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6064" y="1216408"/>
            <a:ext cx="6119845" cy="5245768"/>
          </a:xfrm>
          <a:prstGeom prst="rect">
            <a:avLst/>
          </a:prstGeom>
          <a:effectLst>
            <a:innerShdw blurRad="139700">
              <a:srgbClr val="00B050"/>
            </a:inn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6078" y="615626"/>
            <a:ext cx="1121761" cy="7437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4705" y="615626"/>
            <a:ext cx="1194920" cy="743776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151018" y="6475964"/>
            <a:ext cx="9202782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36884" y="952901"/>
            <a:ext cx="382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272225" y="802848"/>
            <a:ext cx="3862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Предложены варианты оплаты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096" y="920820"/>
            <a:ext cx="3542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Нет данных о вариантах оплаты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8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35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Относитесь с осторожностью к предложениям произвести оплату путем перевода денежных средств на банковскую карту. Продавец обязан предоставлять банковские реквизиты для осуществления платежей. 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67542" y="6353556"/>
            <a:ext cx="9631680" cy="416928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22" y="229488"/>
            <a:ext cx="1138701" cy="10826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222" y="1944302"/>
            <a:ext cx="11830577" cy="427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8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492943" y="6356350"/>
            <a:ext cx="8961119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800952" y="250257"/>
            <a:ext cx="6323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Условия о доставке товара 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78" y="1751798"/>
            <a:ext cx="4958719" cy="4604552"/>
          </a:xfrm>
          <a:prstGeom prst="rect">
            <a:avLst/>
          </a:prstGeom>
          <a:effectLst>
            <a:innerShdw blurRad="127000">
              <a:srgbClr val="FF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907" y="1751798"/>
            <a:ext cx="5977288" cy="4604552"/>
          </a:xfrm>
          <a:prstGeom prst="rect">
            <a:avLst/>
          </a:prstGeom>
          <a:effectLst>
            <a:innerShdw blurRad="127000">
              <a:srgbClr val="00B05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066" y="1257979"/>
            <a:ext cx="3200677" cy="49381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3399" y="1256667"/>
            <a:ext cx="3554276" cy="4938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2404" y="118595"/>
            <a:ext cx="848295" cy="802932"/>
          </a:xfrm>
          <a:prstGeom prst="rect">
            <a:avLst/>
          </a:prstGeom>
        </p:spPr>
      </p:pic>
      <p:cxnSp>
        <p:nvCxnSpPr>
          <p:cNvPr id="15" name="Прямая со стрелкой 14"/>
          <p:cNvCxnSpPr/>
          <p:nvPr/>
        </p:nvCxnSpPr>
        <p:spPr>
          <a:xfrm flipH="1">
            <a:off x="4229287" y="851095"/>
            <a:ext cx="735392" cy="669857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7203735" y="851095"/>
            <a:ext cx="644893" cy="677729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976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68137" y="6356350"/>
            <a:ext cx="9004663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134176" y="1078030"/>
            <a:ext cx="10173903" cy="2666197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Для обеспечения безопасности совершения интернет-покупок предлагаем Вашему вниманию следующие способы проверки Интернет-ресурсов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60910" y="105462"/>
            <a:ext cx="97600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Изучить отзывы на форумах, в социальных сетях, специальных интернет – ресурсах</a:t>
            </a:r>
          </a:p>
          <a:p>
            <a:pPr algn="ctr"/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апример,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IRecommend.ru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,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flamp.ru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</a:rPr>
              <a:t>Stop List.ru</a:t>
            </a:r>
            <a:endParaRPr lang="ru-RU" sz="2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</a:rPr>
              <a:t>  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3" y="1905801"/>
            <a:ext cx="8375656" cy="2140353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3" y="4350450"/>
            <a:ext cx="8375656" cy="2005900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  <p:sp>
        <p:nvSpPr>
          <p:cNvPr id="11" name="Правая фигурная скобка 10"/>
          <p:cNvSpPr/>
          <p:nvPr/>
        </p:nvSpPr>
        <p:spPr>
          <a:xfrm>
            <a:off x="8730112" y="2924294"/>
            <a:ext cx="943277" cy="2752825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893092" y="4017828"/>
            <a:ext cx="17672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Отрицательные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отзывы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6530" y="2736397"/>
            <a:ext cx="1164437" cy="1164437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412275" y="6356350"/>
            <a:ext cx="9083040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7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24464" y="288758"/>
            <a:ext cx="6477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Слишком восторженные, эмоциональные отзывы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75" y="972731"/>
            <a:ext cx="10104227" cy="1536364"/>
          </a:xfrm>
          <a:prstGeom prst="rect">
            <a:avLst/>
          </a:prstGeom>
          <a:effectLst>
            <a:innerShdw blurRad="50800">
              <a:srgbClr val="FF0000"/>
            </a:innerShdw>
          </a:effectLst>
        </p:spPr>
      </p:pic>
      <p:sp>
        <p:nvSpPr>
          <p:cNvPr id="8" name="Стрелка вниз 7"/>
          <p:cNvSpPr/>
          <p:nvPr/>
        </p:nvSpPr>
        <p:spPr>
          <a:xfrm>
            <a:off x="5746282" y="658091"/>
            <a:ext cx="490889" cy="468066"/>
          </a:xfrm>
          <a:prstGeom prst="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9625" y="3272134"/>
            <a:ext cx="896644" cy="8966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094" y="2606528"/>
            <a:ext cx="5249916" cy="3797633"/>
          </a:xfrm>
          <a:prstGeom prst="rect">
            <a:avLst/>
          </a:prstGeom>
          <a:effectLst>
            <a:innerShdw blurRad="50800">
              <a:srgbClr val="FF0000"/>
            </a:innerShdw>
          </a:effectLst>
        </p:spPr>
      </p:pic>
      <p:sp>
        <p:nvSpPr>
          <p:cNvPr id="11" name="Правая фигурная скобка 10"/>
          <p:cNvSpPr/>
          <p:nvPr/>
        </p:nvSpPr>
        <p:spPr>
          <a:xfrm>
            <a:off x="6978316" y="3405740"/>
            <a:ext cx="875899" cy="269667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39225" y="4260888"/>
            <a:ext cx="3234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Соотношение количества </a:t>
            </a:r>
            <a:r>
              <a:rPr lang="ru-RU" b="1" smtClean="0">
                <a:solidFill>
                  <a:srgbClr val="FF0000"/>
                </a:solidFill>
              </a:rPr>
              <a:t>положительных и отрицательных отзывов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857676" y="6442356"/>
            <a:ext cx="10241280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3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2665" y="164722"/>
            <a:ext cx="10597414" cy="57751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Проверить регистрацию продавца в качестве налогоплательщика на сайте 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www.egrul.nalog.ru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584" y="901055"/>
            <a:ext cx="9926514" cy="1666373"/>
          </a:xfrm>
          <a:prstGeom prst="rect">
            <a:avLst/>
          </a:prstGeom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15886" y="6356350"/>
            <a:ext cx="8717279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7916" y="2402105"/>
            <a:ext cx="9837809" cy="365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24" y="2401677"/>
            <a:ext cx="5630277" cy="445632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0667" y="373593"/>
            <a:ext cx="10160000" cy="1091142"/>
          </a:xfrm>
        </p:spPr>
        <p:txBody>
          <a:bodyPr>
            <a:prstTxWarp prst="textWave2">
              <a:avLst/>
            </a:prstTxWarp>
            <a:normAutofit fontScale="90000"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Всемирный день прав потребителей 2020 г. 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5869801" y="3349128"/>
            <a:ext cx="5997970" cy="3227942"/>
          </a:xfrm>
          <a:prstGeom prst="verticalScroll">
            <a:avLst/>
          </a:prstGeom>
          <a:gradFill flip="none" rotWithShape="1">
            <a:gsLst>
              <a:gs pos="6000">
                <a:schemeClr val="accent4">
                  <a:lumMod val="40000"/>
                  <a:lumOff val="60000"/>
                  <a:shade val="30000"/>
                  <a:satMod val="115000"/>
                </a:schemeClr>
              </a:gs>
              <a:gs pos="2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51000">
                <a:schemeClr val="accent4">
                  <a:shade val="100000"/>
                  <a:satMod val="115000"/>
                  <a:lumMod val="26000"/>
                  <a:lumOff val="74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Девиз: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3600" b="1" i="1" dirty="0" smtClean="0">
                <a:solidFill>
                  <a:schemeClr val="tx1"/>
                </a:solidFill>
              </a:rPr>
              <a:t>«</a:t>
            </a:r>
            <a:r>
              <a:rPr lang="ru-RU" sz="3600" b="1" i="1" smtClean="0">
                <a:solidFill>
                  <a:schemeClr val="tx1"/>
                </a:solidFill>
              </a:rPr>
              <a:t>Рациональный потребитель»</a:t>
            </a:r>
            <a:endParaRPr lang="ru-RU" sz="3600" b="1" i="1" dirty="0" smtClean="0">
              <a:solidFill>
                <a:schemeClr val="tx1"/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9199084" y="1590305"/>
            <a:ext cx="2521027" cy="115289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/>
              <a:t>Отмечается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/>
              <a:t>15 марта</a:t>
            </a:r>
            <a:endParaRPr lang="ru-RU" alt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61846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4452" y="153371"/>
            <a:ext cx="10515600" cy="78990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По выписке из ЕГРЮЛ можно проверить дату регистрации продавца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84961" y="6356350"/>
            <a:ext cx="9440090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583" y="943277"/>
            <a:ext cx="6575364" cy="53467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371"/>
            <a:ext cx="1140051" cy="108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5739"/>
            <a:ext cx="10515600" cy="64157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В случае сомнений свяжитесь с менеджером сайта, проверьте, работают ли указанные на сайте телефоны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54" y="1175117"/>
            <a:ext cx="6924653" cy="5268676"/>
          </a:xfrm>
          <a:prstGeom prst="rect">
            <a:avLst/>
          </a:prstGeom>
          <a:effectLst>
            <a:innerShdw blurRad="152400">
              <a:srgbClr val="FF0000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3737" y="1313904"/>
            <a:ext cx="4876800" cy="4991101"/>
          </a:xfrm>
          <a:prstGeom prst="rect">
            <a:avLst/>
          </a:prstGeom>
          <a:effectLst>
            <a:innerShdw blurRad="165100">
              <a:schemeClr val="accent6">
                <a:lumMod val="75000"/>
              </a:schemeClr>
            </a:innerShdw>
          </a:effec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371600" y="6426469"/>
            <a:ext cx="9448799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6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004"/>
            <a:ext cx="10515600" cy="101065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</a:rPr>
              <a:t>Выбирайте интернет-магазины с возможностью оплаты товара после его доставки и непосредственного осмотра</a:t>
            </a:r>
            <a:endParaRPr lang="ru-RU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8" y="1655546"/>
            <a:ext cx="4644383" cy="4369868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9434" y="1655546"/>
            <a:ext cx="6175783" cy="4352921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  <p:sp>
        <p:nvSpPr>
          <p:cNvPr id="10" name="Стрелка вправо 9"/>
          <p:cNvSpPr/>
          <p:nvPr/>
        </p:nvSpPr>
        <p:spPr>
          <a:xfrm>
            <a:off x="4908884" y="3397718"/>
            <a:ext cx="818148" cy="6256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524000" y="6356350"/>
            <a:ext cx="9683931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1638" y="1087656"/>
            <a:ext cx="11059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 случае 100% предоплаты и доставки товара почтой товар может оказаться находящимся в розыске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074" y="134119"/>
            <a:ext cx="10866120" cy="108828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Будьте внимательны и помните про права потребителя при совершении покупок в сети Интернет :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3511" y="1222408"/>
            <a:ext cx="11454063" cy="504363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Право на достоверную информацию о продавце товара</a:t>
            </a:r>
          </a:p>
          <a:p>
            <a:r>
              <a:rPr lang="ru-RU" dirty="0" smtClean="0"/>
              <a:t>Право на надлежащую и полную информацию о товаре</a:t>
            </a:r>
          </a:p>
          <a:p>
            <a:r>
              <a:rPr lang="ru-RU" dirty="0" smtClean="0"/>
              <a:t>Право на безопасность и качество товара</a:t>
            </a:r>
          </a:p>
          <a:p>
            <a:r>
              <a:rPr lang="ru-RU" dirty="0" smtClean="0"/>
              <a:t>Право отказаться от товара в любое время до его передачи</a:t>
            </a:r>
          </a:p>
          <a:p>
            <a:r>
              <a:rPr lang="ru-RU" dirty="0" smtClean="0"/>
              <a:t>Право отказаться от товара после его передачи в течение 7 дней</a:t>
            </a:r>
          </a:p>
          <a:p>
            <a:r>
              <a:rPr lang="ru-RU" dirty="0" smtClean="0"/>
              <a:t>Право отказаться от оплаченного товара в случае нарушения срока его доставки</a:t>
            </a:r>
          </a:p>
          <a:p>
            <a:r>
              <a:rPr lang="ru-RU" dirty="0"/>
              <a:t>Право требовать в случае обнаружения в товаре </a:t>
            </a:r>
            <a:r>
              <a:rPr lang="ru-RU" dirty="0" smtClean="0"/>
              <a:t>недостатков </a:t>
            </a:r>
            <a:r>
              <a:rPr lang="ru-RU" dirty="0"/>
              <a:t>безвозмездного устранения недостатков </a:t>
            </a:r>
            <a:r>
              <a:rPr lang="ru-RU" dirty="0" smtClean="0"/>
              <a:t>или </a:t>
            </a:r>
            <a:r>
              <a:rPr lang="ru-RU" dirty="0"/>
              <a:t>возмещения расходов на их </a:t>
            </a:r>
            <a:r>
              <a:rPr lang="ru-RU" dirty="0" smtClean="0"/>
              <a:t>исправление; </a:t>
            </a:r>
            <a:r>
              <a:rPr lang="ru-RU" dirty="0"/>
              <a:t>соразмерного уменьшения покупной цены;  замены на </a:t>
            </a:r>
            <a:r>
              <a:rPr lang="ru-RU" dirty="0" smtClean="0"/>
              <a:t>товар на иной товар</a:t>
            </a:r>
          </a:p>
          <a:p>
            <a:r>
              <a:rPr lang="ru-RU" dirty="0" smtClean="0"/>
              <a:t> Право на неустойку за нарушение срока доставки товара, а также за отказ продавца от удовлетворения требования потребителя в установленный законом </a:t>
            </a:r>
            <a:r>
              <a:rPr lang="ru-RU" dirty="0"/>
              <a:t>срок </a:t>
            </a:r>
            <a:endParaRPr lang="ru-RU" dirty="0" smtClean="0"/>
          </a:p>
          <a:p>
            <a:r>
              <a:rPr lang="ru-RU" dirty="0" smtClean="0"/>
              <a:t> Иные </a:t>
            </a:r>
            <a:r>
              <a:rPr lang="ru-RU" dirty="0"/>
              <a:t>требования </a:t>
            </a:r>
          </a:p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332411" y="6356350"/>
            <a:ext cx="9553303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94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71749" y="6321516"/>
            <a:ext cx="9239794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93019" y="567891"/>
            <a:ext cx="102412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При создании презентации использованы материалы сайтов:</a:t>
            </a:r>
          </a:p>
          <a:p>
            <a:r>
              <a:rPr lang="en-US" i="1" dirty="0"/>
              <a:t>e</a:t>
            </a:r>
            <a:r>
              <a:rPr lang="en-US" i="1" dirty="0" smtClean="0"/>
              <a:t>96.ru</a:t>
            </a:r>
          </a:p>
          <a:p>
            <a:r>
              <a:rPr lang="en-US" i="1" dirty="0" smtClean="0"/>
              <a:t>www.labirint.ru</a:t>
            </a:r>
          </a:p>
          <a:p>
            <a:r>
              <a:rPr lang="en-US" i="1" dirty="0" smtClean="0"/>
              <a:t>sportmaster.ru</a:t>
            </a:r>
          </a:p>
          <a:p>
            <a:r>
              <a:rPr lang="en-US" i="1" dirty="0"/>
              <a:t>svyaznoy.ru</a:t>
            </a:r>
            <a:endParaRPr lang="ru-RU" i="1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17044" y="3070459"/>
            <a:ext cx="8162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Благодарим за внимание! 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0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2133600" y="152401"/>
            <a:ext cx="8229600" cy="14398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>
            <a:lvl1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eaLnBrk="0" hangingPunct="0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Законодательство о защите прав </a:t>
            </a:r>
            <a:r>
              <a:rPr lang="ru-RU" alt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потребителей в сети Интернет</a:t>
            </a:r>
          </a:p>
          <a:p>
            <a:r>
              <a:rPr lang="ru-RU" altLang="ru-RU" sz="2800" b="1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территории РФ</a:t>
            </a:r>
            <a:endParaRPr lang="ru-RU" alt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7525" name="AutoShape 5"/>
          <p:cNvSpPr>
            <a:spLocks noChangeArrowheads="1"/>
          </p:cNvSpPr>
          <p:nvPr/>
        </p:nvSpPr>
        <p:spPr bwMode="auto">
          <a:xfrm>
            <a:off x="1905000" y="1905000"/>
            <a:ext cx="2514600" cy="1524000"/>
          </a:xfrm>
          <a:prstGeom prst="foldedCorner">
            <a:avLst>
              <a:gd name="adj" fmla="val 12500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Статья 1</a:t>
            </a:r>
          </a:p>
          <a:p>
            <a:pPr algn="ctr" eaLnBrk="1" hangingPunct="1"/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Закона</a:t>
            </a:r>
          </a:p>
          <a:p>
            <a:pPr algn="ctr" eaLnBrk="1" hangingPunct="1"/>
            <a:r>
              <a:rPr lang="ru-RU" alt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О ЗПП </a:t>
            </a:r>
          </a:p>
        </p:txBody>
      </p:sp>
      <p:sp>
        <p:nvSpPr>
          <p:cNvPr id="95238" name="AutoShape 6"/>
          <p:cNvSpPr>
            <a:spLocks/>
          </p:cNvSpPr>
          <p:nvPr/>
        </p:nvSpPr>
        <p:spPr bwMode="auto">
          <a:xfrm>
            <a:off x="4495800" y="1905000"/>
            <a:ext cx="838200" cy="1524000"/>
          </a:xfrm>
          <a:prstGeom prst="rightBrace">
            <a:avLst>
              <a:gd name="adj1" fmla="val 1515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5239" name="AutoShape 6"/>
          <p:cNvSpPr>
            <a:spLocks noChangeArrowheads="1"/>
          </p:cNvSpPr>
          <p:nvPr/>
        </p:nvSpPr>
        <p:spPr bwMode="auto">
          <a:xfrm>
            <a:off x="5381625" y="1739900"/>
            <a:ext cx="4800600" cy="469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Гражданский кодекс РФ (ч.1, ч.2) </a:t>
            </a:r>
          </a:p>
        </p:txBody>
      </p:sp>
      <p:sp>
        <p:nvSpPr>
          <p:cNvPr id="95240" name="AutoShape 6"/>
          <p:cNvSpPr>
            <a:spLocks noChangeArrowheads="1"/>
          </p:cNvSpPr>
          <p:nvPr/>
        </p:nvSpPr>
        <p:spPr bwMode="auto">
          <a:xfrm>
            <a:off x="5410200" y="2286000"/>
            <a:ext cx="48006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Закон РФ «О защите прав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потребителей» </a:t>
            </a:r>
          </a:p>
        </p:txBody>
      </p:sp>
      <p:sp>
        <p:nvSpPr>
          <p:cNvPr id="95241" name="AutoShape 6"/>
          <p:cNvSpPr>
            <a:spLocks noChangeArrowheads="1"/>
          </p:cNvSpPr>
          <p:nvPr/>
        </p:nvSpPr>
        <p:spPr bwMode="auto">
          <a:xfrm>
            <a:off x="5410200" y="3048000"/>
            <a:ext cx="4800600" cy="68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Иные федеральные законы</a:t>
            </a:r>
          </a:p>
        </p:txBody>
      </p:sp>
      <p:sp>
        <p:nvSpPr>
          <p:cNvPr id="95243" name="AutoShape 6"/>
          <p:cNvSpPr>
            <a:spLocks noChangeArrowheads="1"/>
          </p:cNvSpPr>
          <p:nvPr/>
        </p:nvSpPr>
        <p:spPr bwMode="auto">
          <a:xfrm>
            <a:off x="1905000" y="4010296"/>
            <a:ext cx="8458200" cy="226858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Постановления Правительства </a:t>
            </a:r>
            <a:r>
              <a:rPr lang="ru-RU" altLang="ru-RU" sz="2400" b="1" dirty="0" smtClean="0"/>
              <a:t>РФ, а именно: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/>
              <a:t> </a:t>
            </a:r>
            <a:r>
              <a:rPr lang="ru-RU" altLang="ru-RU" sz="2400" b="1" dirty="0" smtClean="0"/>
              <a:t>Правила </a:t>
            </a:r>
            <a:r>
              <a:rPr lang="ru-RU" altLang="ru-RU" sz="2400" b="1" dirty="0"/>
              <a:t>продажи товаров дистанционным способом, </a:t>
            </a:r>
            <a:endParaRPr lang="ru-RU" altLang="ru-RU" sz="2400" b="1" dirty="0" smtClean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утв</a:t>
            </a:r>
            <a:r>
              <a:rPr lang="ru-RU" altLang="ru-RU" sz="2400" b="1" dirty="0"/>
              <a:t>. ПП РФ от 27.09.2007 № 612.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2400" dirty="0"/>
          </a:p>
        </p:txBody>
      </p:sp>
      <p:pic>
        <p:nvPicPr>
          <p:cNvPr id="95247" name="Picture 15" descr="ANd9GcTaspDqiBgLjheTejxT9nH1vcuCnhu4CgMi9qUYqY0X9Kam3-0aF3ul9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03" y="152401"/>
            <a:ext cx="101123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05000" y="6356350"/>
            <a:ext cx="8710749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52054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6686" y="278674"/>
            <a:ext cx="80031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П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родажа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товаров дистанционным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способом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- продажа товаров по договору розничной купли-продажи, заключаемому на основании ознакомления покупателя с предложенным продавцом описанием товара, содержащимся в каталогах, проспектах, буклетах либо представленным на фотоснимках или с использованием сетей почтовой связи, сетей электросвязи, в том числе информационно-телекоммуникационной сети "Интернет", а также сетей связи для трансляции телеканалов и (или) радиоканалов, или иными способами, исключающими возможность непосредственного ознакомления покупателя с товаром либо образцом товара при заключении такого договора.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497" y="550817"/>
            <a:ext cx="2286000" cy="1645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79" y="3417025"/>
            <a:ext cx="4050030" cy="27000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88628" y="3636631"/>
            <a:ext cx="412350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000" b="1" dirty="0" smtClean="0">
                <a:solidFill>
                  <a:srgbClr val="FFC000"/>
                </a:solidFill>
              </a:rPr>
              <a:t>Преимущества интернет - покупок: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Покупка «не выходя из дома»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Доставка товара «на дом»</a:t>
            </a:r>
          </a:p>
          <a:p>
            <a:pPr marL="342900" indent="-342900">
              <a:spcBef>
                <a:spcPts val="1200"/>
              </a:spcBef>
              <a:buAutoNum type="arabicPeriod"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Возможность выбора 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164183" y="3744686"/>
            <a:ext cx="966651" cy="33092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5164183" y="4348376"/>
            <a:ext cx="966651" cy="33092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157652" y="4952066"/>
            <a:ext cx="966651" cy="330925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>
          <a:xfrm>
            <a:off x="2272937" y="6356350"/>
            <a:ext cx="8934994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440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29902" y="1251284"/>
            <a:ext cx="10183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640996" y="-1"/>
            <a:ext cx="10876547" cy="2473235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Интернет-магазин – это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сайт (веб-сайт),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торгующий товарами посредством сети Интернет. Позволяет пользователям онлайн сформировать заказ на покупку, выбрать способ оплаты и доставки заказа, оплатить заказ.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1600" i="1" dirty="0" smtClean="0">
                <a:solidFill>
                  <a:schemeClr val="tx1"/>
                </a:solidFill>
              </a:rPr>
              <a:t>Сайт</a:t>
            </a:r>
            <a:r>
              <a:rPr lang="ru-RU" sz="1600" i="1" dirty="0">
                <a:solidFill>
                  <a:schemeClr val="tx1"/>
                </a:solidFill>
              </a:rPr>
              <a:t>, или </a:t>
            </a:r>
            <a:r>
              <a:rPr lang="ru-RU" sz="1600" i="1" dirty="0" smtClean="0">
                <a:solidFill>
                  <a:schemeClr val="tx1"/>
                </a:solidFill>
              </a:rPr>
              <a:t>веб-сайт— </a:t>
            </a:r>
            <a:r>
              <a:rPr lang="ru-RU" sz="1600" i="1" dirty="0">
                <a:solidFill>
                  <a:schemeClr val="tx1"/>
                </a:solidFill>
              </a:rPr>
              <a:t>совокупность логически связанных между собой веб-страниц; также место расположения контента сервера. Обычно сайт в Интернете представляет собой массив связанных данных, имеющий уникальный адрес и воспринимаемый пользователем как единое целое</a:t>
            </a:r>
            <a:r>
              <a:rPr lang="ru-RU" sz="1600" i="1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 сути, интернет – магазин – это то, что потребитель ВИДИТ на экране. 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5840700" y="2210421"/>
            <a:ext cx="577516" cy="346221"/>
          </a:xfrm>
          <a:prstGeom prst="down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710" y="2575547"/>
            <a:ext cx="7477912" cy="3780803"/>
          </a:xfrm>
          <a:prstGeom prst="rect">
            <a:avLst/>
          </a:prstGeom>
          <a:effectLst>
            <a:innerShdw blurRad="114300">
              <a:schemeClr val="accent6">
                <a:lumMod val="75000"/>
              </a:schemeClr>
            </a:innerShdw>
          </a:effec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07177" y="6356350"/>
            <a:ext cx="9117874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22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59430" y="6356350"/>
            <a:ext cx="9466216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5777908" y="1331036"/>
            <a:ext cx="52251" cy="3065417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24496" y="126408"/>
            <a:ext cx="452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Запрещено для продажи в интернете 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6" y="1100558"/>
            <a:ext cx="947120" cy="7104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88397" y="1119148"/>
            <a:ext cx="2916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Алкогольная продукция </a:t>
            </a:r>
            <a:endParaRPr lang="ru-RU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84" y="2143428"/>
            <a:ext cx="1034869" cy="921974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588854" y="2352852"/>
            <a:ext cx="3149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</a:t>
            </a:r>
            <a:r>
              <a:rPr lang="ru-RU" dirty="0" smtClean="0"/>
              <a:t>абачная продукция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6" y="3280387"/>
            <a:ext cx="939710" cy="77578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529041" y="3390256"/>
            <a:ext cx="211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 Оружие</a:t>
            </a:r>
            <a:endParaRPr lang="ru-RU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082" y="1100558"/>
            <a:ext cx="966134" cy="96613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69" y="2043890"/>
            <a:ext cx="836828" cy="109049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88" y="3100996"/>
            <a:ext cx="831609" cy="86843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6451" y="4056170"/>
            <a:ext cx="740572" cy="104797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534227" y="1331036"/>
            <a:ext cx="323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Бытовая техника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7529007" y="2344609"/>
            <a:ext cx="2165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Игрушки 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7529007" y="3224822"/>
            <a:ext cx="2541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Одежда и обувь 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7529007" y="4226427"/>
            <a:ext cx="3443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Мобильные телефоны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7542810" y="5109904"/>
            <a:ext cx="446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</a:t>
            </a:r>
            <a:r>
              <a:rPr lang="ru-RU" dirty="0" smtClean="0"/>
              <a:t>ные, не запрещенные законом товары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6824311" y="184888"/>
            <a:ext cx="4350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Разрешено для продажи в интернете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4" y="4480926"/>
            <a:ext cx="976084" cy="904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99325" y="4718701"/>
            <a:ext cx="3795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Лекарственные средства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14110" y="5578822"/>
            <a:ext cx="4463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Иные товары, продажа которых запрещена</a:t>
            </a:r>
          </a:p>
          <a:p>
            <a:r>
              <a:rPr lang="ru-RU" sz="1600" dirty="0" smtClean="0"/>
              <a:t> законом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5170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985555" y="6356350"/>
            <a:ext cx="8551816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937793" y="916108"/>
            <a:ext cx="4371872" cy="590277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До заключения договора купли -продажи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0143" y="1663858"/>
            <a:ext cx="4371875" cy="46824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Полное фирменное наименование (наименование) продавца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77764" y="2329393"/>
            <a:ext cx="4371874" cy="346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Адрес, место нахождения продавца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0145" y="5487208"/>
            <a:ext cx="4371874" cy="6662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Срок службы, срок годности, гарантийный срок на товар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7763" y="4895993"/>
            <a:ext cx="4364256" cy="346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Условия о доставке товара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7764" y="4120107"/>
            <a:ext cx="4364255" cy="5081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Цена, условия приобретения товара, порядок его оплаты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0144" y="3609369"/>
            <a:ext cx="4371874" cy="3465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Место изготовления товара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0144" y="2898576"/>
            <a:ext cx="4371875" cy="5472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Сведения об основных потребительских свойствах товара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96000" y="934475"/>
            <a:ext cx="5034012" cy="42672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После передачи товара в письменной форме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96000" y="1428754"/>
            <a:ext cx="5034012" cy="4682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Подтверждение соответствия товара обязательным требованиям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6000" y="1932897"/>
            <a:ext cx="5034012" cy="5389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/>
              <a:t> </a:t>
            </a:r>
            <a:endParaRPr lang="ru-RU" dirty="0" smtClean="0"/>
          </a:p>
          <a:p>
            <a:pPr algn="just"/>
            <a:r>
              <a:rPr lang="ru-RU" dirty="0">
                <a:solidFill>
                  <a:schemeClr val="tx1"/>
                </a:solidFill>
              </a:rPr>
              <a:t>С</a:t>
            </a:r>
            <a:r>
              <a:rPr lang="ru-RU" dirty="0" smtClean="0">
                <a:solidFill>
                  <a:schemeClr val="tx1"/>
                </a:solidFill>
              </a:rPr>
              <a:t>ведения </a:t>
            </a:r>
            <a:r>
              <a:rPr lang="ru-RU" dirty="0">
                <a:solidFill>
                  <a:schemeClr val="tx1"/>
                </a:solidFill>
              </a:rPr>
              <a:t>об основных потребительских свойствах товара</a:t>
            </a:r>
          </a:p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096000" y="2542601"/>
            <a:ext cx="5034012" cy="4682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Цена в рублях и условия приобретения товара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96000" y="3063573"/>
            <a:ext cx="5034012" cy="4682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tx1"/>
                </a:solidFill>
              </a:rPr>
              <a:t>Сведения </a:t>
            </a:r>
            <a:r>
              <a:rPr lang="ru-RU" dirty="0">
                <a:solidFill>
                  <a:schemeClr val="tx1"/>
                </a:solidFill>
              </a:rPr>
              <a:t>о гарантийном сроке, если он </a:t>
            </a:r>
            <a:r>
              <a:rPr lang="ru-RU" dirty="0" smtClean="0">
                <a:solidFill>
                  <a:schemeClr val="tx1"/>
                </a:solidFill>
              </a:rPr>
              <a:t>установлен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96000" y="3590996"/>
            <a:ext cx="5034012" cy="4750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 smtClean="0">
              <a:solidFill>
                <a:schemeClr val="tx1"/>
              </a:solidFill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</a:rPr>
              <a:t>Правила </a:t>
            </a:r>
            <a:r>
              <a:rPr lang="ru-RU" dirty="0">
                <a:solidFill>
                  <a:schemeClr val="tx1"/>
                </a:solidFill>
              </a:rPr>
              <a:t>и условия эффективного и безопасного использования </a:t>
            </a:r>
            <a:r>
              <a:rPr lang="ru-RU" dirty="0" smtClean="0">
                <a:solidFill>
                  <a:schemeClr val="tx1"/>
                </a:solidFill>
              </a:rPr>
              <a:t>товара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096000" y="4119360"/>
            <a:ext cx="5034012" cy="3862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</a:rPr>
              <a:t>Сведения </a:t>
            </a:r>
            <a:r>
              <a:rPr lang="ru-RU" sz="1600" dirty="0">
                <a:solidFill>
                  <a:schemeClr val="tx1"/>
                </a:solidFill>
              </a:rPr>
              <a:t>о сроке службы или сроке годности товаров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96000" y="4558909"/>
            <a:ext cx="5034012" cy="14536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Место </a:t>
            </a:r>
            <a:r>
              <a:rPr lang="ru-RU" sz="1600" dirty="0">
                <a:solidFill>
                  <a:schemeClr val="tx1"/>
                </a:solidFill>
              </a:rPr>
              <a:t>нахождения (адрес), фирменное наименование (наименование) изготовителя (продавца), </a:t>
            </a:r>
            <a:r>
              <a:rPr lang="ru-RU" sz="1600" dirty="0" smtClean="0">
                <a:solidFill>
                  <a:schemeClr val="tx1"/>
                </a:solidFill>
              </a:rPr>
              <a:t>организации, </a:t>
            </a:r>
            <a:r>
              <a:rPr lang="ru-RU" sz="1600" dirty="0">
                <a:solidFill>
                  <a:schemeClr val="tx1"/>
                </a:solidFill>
              </a:rPr>
              <a:t>уполномоченной </a:t>
            </a:r>
            <a:r>
              <a:rPr lang="ru-RU" sz="1600" dirty="0" smtClean="0">
                <a:solidFill>
                  <a:schemeClr val="tx1"/>
                </a:solidFill>
              </a:rPr>
              <a:t>на </a:t>
            </a:r>
            <a:r>
              <a:rPr lang="ru-RU" sz="1600" dirty="0">
                <a:solidFill>
                  <a:schemeClr val="tx1"/>
                </a:solidFill>
              </a:rPr>
              <a:t>принятие претензий от покупателей и производящей ремонт и техническое обслуживание товара, для импортного товара - наименование страны происхождения </a:t>
            </a:r>
            <a:r>
              <a:rPr lang="ru-RU" sz="1600" dirty="0" smtClean="0">
                <a:solidFill>
                  <a:schemeClr val="tx1"/>
                </a:solidFill>
              </a:rPr>
              <a:t>товара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3" name="Выгнутая влево стрелка 22"/>
          <p:cNvSpPr/>
          <p:nvPr/>
        </p:nvSpPr>
        <p:spPr>
          <a:xfrm>
            <a:off x="577516" y="1087655"/>
            <a:ext cx="308008" cy="656843"/>
          </a:xfrm>
          <a:prstGeom prst="curv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08" y="1839982"/>
            <a:ext cx="323116" cy="6706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6" y="2612337"/>
            <a:ext cx="323116" cy="67061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6" y="3349799"/>
            <a:ext cx="323116" cy="54568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516" y="3962331"/>
            <a:ext cx="323116" cy="67061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77" y="4694131"/>
            <a:ext cx="323116" cy="5483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62" y="5341976"/>
            <a:ext cx="323116" cy="670618"/>
          </a:xfrm>
          <a:prstGeom prst="rect">
            <a:avLst/>
          </a:prstGeom>
        </p:spPr>
      </p:pic>
      <p:sp>
        <p:nvSpPr>
          <p:cNvPr id="30" name="Выгнутая влево стрелка 29"/>
          <p:cNvSpPr/>
          <p:nvPr/>
        </p:nvSpPr>
        <p:spPr>
          <a:xfrm flipH="1">
            <a:off x="11232683" y="1024132"/>
            <a:ext cx="250255" cy="667787"/>
          </a:xfrm>
          <a:prstGeom prst="curved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2683" y="1744498"/>
            <a:ext cx="268247" cy="58489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2683" y="2410707"/>
            <a:ext cx="268247" cy="5303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2683" y="3003739"/>
            <a:ext cx="268247" cy="5584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3686" y="3622644"/>
            <a:ext cx="268247" cy="49746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2683" y="4180581"/>
            <a:ext cx="284920" cy="106192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4691" y="5487209"/>
            <a:ext cx="268247" cy="78353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76235" y="117272"/>
            <a:ext cx="102316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В соответствии с Правилами продажи товаров дистанционным способом до потребителя должна быть доведена следующая обязательная информация: 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096000" y="6063032"/>
            <a:ext cx="5034012" cy="2996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chemeClr val="tx1"/>
                </a:solidFill>
              </a:rPr>
              <a:t>Иные установленные законом сведения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2264229" y="6356350"/>
            <a:ext cx="8499565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47024" y="635267"/>
            <a:ext cx="111075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 случае продажи товаров через Интернет информация, которая должна </a:t>
            </a:r>
            <a:r>
              <a:rPr lang="ru-RU" sz="2400" dirty="0"/>
              <a:t>б</a:t>
            </a:r>
            <a:r>
              <a:rPr lang="ru-RU" sz="2400" dirty="0" smtClean="0"/>
              <a:t>ыть доведена до сведения потребителя перед заключением договора купли-продажи, в обязательном порядке указывается продавцом 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</a:rPr>
              <a:t>на сайте магазина. 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1428205" y="2153960"/>
            <a:ext cx="9945189" cy="2055223"/>
          </a:xfrm>
          <a:prstGeom prst="horizontalScroll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При совершении покупок в интернет-магазинах рекомендуем обращать внимание на полноту и достоверность информации, опубликованной  на сайте 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61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3630"/>
            <a:ext cx="10515600" cy="789271"/>
          </a:xfrm>
        </p:spPr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Информация об адресе (месте нахождения) и полное фирменное наименование продавца  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1" y="163630"/>
            <a:ext cx="974969" cy="974969"/>
          </a:xfrm>
        </p:spPr>
      </p:pic>
      <p:cxnSp>
        <p:nvCxnSpPr>
          <p:cNvPr id="8" name="Прямая со стрелкой 7"/>
          <p:cNvCxnSpPr/>
          <p:nvPr/>
        </p:nvCxnSpPr>
        <p:spPr>
          <a:xfrm>
            <a:off x="6664350" y="952901"/>
            <a:ext cx="801188" cy="6473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117322" y="952901"/>
            <a:ext cx="853439" cy="6324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689463" y="6356350"/>
            <a:ext cx="9387840" cy="365125"/>
          </a:xfrm>
        </p:spPr>
        <p:txBody>
          <a:bodyPr/>
          <a:lstStyle/>
          <a:p>
            <a:r>
              <a:rPr lang="ru-RU" dirty="0" smtClean="0"/>
              <a:t>Управление Роспотребнадзора по Свердловской области, ФБУЗ "Центр гигиены и эпидемиологии по Свердловской области"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21" y="1888511"/>
            <a:ext cx="6112398" cy="4412765"/>
          </a:xfrm>
          <a:prstGeom prst="rect">
            <a:avLst/>
          </a:prstGeom>
          <a:effectLst>
            <a:innerShdw blurRad="114300">
              <a:srgbClr val="FF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056827" y="1519179"/>
            <a:ext cx="314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Ненадлежащая информация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52084" y="1519179"/>
            <a:ext cx="3503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Надлежащая информация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177" y="1888511"/>
            <a:ext cx="5529943" cy="4357157"/>
          </a:xfrm>
          <a:prstGeom prst="rect">
            <a:avLst/>
          </a:prstGeom>
          <a:effectLst>
            <a:innerShdw blurRad="139700">
              <a:schemeClr val="accent6">
                <a:lumMod val="60000"/>
                <a:lumOff val="40000"/>
              </a:schemeClr>
            </a:innerShdw>
          </a:effectLst>
        </p:spPr>
      </p:pic>
    </p:spTree>
    <p:extLst>
      <p:ext uri="{BB962C8B-B14F-4D97-AF65-F5344CB8AC3E}">
        <p14:creationId xmlns:p14="http://schemas.microsoft.com/office/powerpoint/2010/main" val="134986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918</TotalTime>
  <Words>1214</Words>
  <Application>Microsoft Office PowerPoint</Application>
  <PresentationFormat>Широкоэкранный</PresentationFormat>
  <Paragraphs>134</Paragraphs>
  <Slides>24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Impact</vt:lpstr>
      <vt:lpstr>Тема Office</vt:lpstr>
      <vt:lpstr>Презентация PowerPoint</vt:lpstr>
      <vt:lpstr>Всемирный день прав потребителей 2020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об адресе (месте нахождения) и полное фирменное наименование продавца   </vt:lpstr>
      <vt:lpstr>Информация о товаре – потребительские свойства товара, срок службы/срок годности, гарантийный срок </vt:lpstr>
      <vt:lpstr>Презентация PowerPoint</vt:lpstr>
      <vt:lpstr>Насторожённость должны вызывать: - необоснованно низкая цена на товар,  - «горящие скидки» и акции  «только сейчас»</vt:lpstr>
      <vt:lpstr>Информация о порядке оплаты товара</vt:lpstr>
      <vt:lpstr>Относитесь с осторожностью к предложениям произвести оплату путем перевода денежных средств на банковскую карту. Продавец обязан предоставлять банковские реквизиты для осуществления платежей.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Проверить регистрацию продавца в качестве налогоплательщика на сайте www.egrul.nalog.ru</vt:lpstr>
      <vt:lpstr>По выписке из ЕГРЮЛ можно проверить дату регистрации продавца </vt:lpstr>
      <vt:lpstr>В случае сомнений свяжитесь с менеджером сайта, проверьте, работают ли указанные на сайте телефоны</vt:lpstr>
      <vt:lpstr>Выбирайте интернет-магазины с возможностью оплаты товара после его доставки и непосредственного осмотра</vt:lpstr>
      <vt:lpstr>Будьте внимательны и помните про права потребителя при совершении покупок в сети Интернет :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Всемирный день защиты прав потребителей</dc:title>
  <dc:creator>Горбунова Светлана Сергеевна</dc:creator>
  <cp:lastModifiedBy>Костромина Светлана Владимировна</cp:lastModifiedBy>
  <cp:revision>159</cp:revision>
  <cp:lastPrinted>2017-02-09T10:58:20Z</cp:lastPrinted>
  <dcterms:created xsi:type="dcterms:W3CDTF">2017-02-08T04:28:17Z</dcterms:created>
  <dcterms:modified xsi:type="dcterms:W3CDTF">2020-02-18T05:09:29Z</dcterms:modified>
</cp:coreProperties>
</file>